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333" r:id="rId2"/>
    <p:sldId id="301" r:id="rId3"/>
    <p:sldId id="303" r:id="rId4"/>
    <p:sldId id="345" r:id="rId5"/>
    <p:sldId id="349" r:id="rId6"/>
    <p:sldId id="350" r:id="rId7"/>
    <p:sldId id="425" r:id="rId8"/>
    <p:sldId id="429" r:id="rId9"/>
    <p:sldId id="430" r:id="rId10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1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0"/>
    <a:srgbClr val="B30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4"/>
    </p:cViewPr>
  </p:sorterViewPr>
  <p:notesViewPr>
    <p:cSldViewPr>
      <p:cViewPr varScale="1">
        <p:scale>
          <a:sx n="60" d="100"/>
          <a:sy n="60" d="100"/>
        </p:scale>
        <p:origin x="-2490" y="-84"/>
      </p:cViewPr>
      <p:guideLst>
        <p:guide orient="horz" pos="3221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17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17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0EC312-7182-4667-AB1C-092ED642351D}" type="datetimeFigureOut">
              <a:rPr lang="en-GB"/>
              <a:pPr>
                <a:defRPr/>
              </a:pPr>
              <a:t>25/03/2019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4" tIns="47352" rIns="94704" bIns="47352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56163"/>
            <a:ext cx="5679440" cy="4600575"/>
          </a:xfrm>
          <a:prstGeom prst="rect">
            <a:avLst/>
          </a:prstGeom>
        </p:spPr>
        <p:txBody>
          <a:bodyPr vert="horz" lIns="94704" tIns="47352" rIns="94704" bIns="4735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0550"/>
            <a:ext cx="3076363" cy="51117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10550"/>
            <a:ext cx="3076363" cy="51117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688CF6-DFE6-4F4E-8C8C-6EBCB8AB0A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524750" y="260350"/>
            <a:ext cx="1403350" cy="2889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7033"/>
            <a:ext cx="7772400" cy="10081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4752"/>
            <a:ext cx="6400800" cy="67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19556"/>
            <a:ext cx="3312367" cy="113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 descr="Slide master 3.jpg"/>
          <p:cNvPicPr>
            <a:picLocks noChangeAspect="1"/>
          </p:cNvPicPr>
          <p:nvPr userDrawn="1"/>
        </p:nvPicPr>
        <p:blipFill>
          <a:blip r:embed="rId3" cstate="print"/>
          <a:srcRect t="91245"/>
          <a:stretch>
            <a:fillRect/>
          </a:stretch>
        </p:blipFill>
        <p:spPr bwMode="auto">
          <a:xfrm>
            <a:off x="139700" y="6165304"/>
            <a:ext cx="8859838" cy="57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lide master 2.jpg"/>
          <p:cNvPicPr>
            <a:picLocks noChangeAspect="1"/>
          </p:cNvPicPr>
          <p:nvPr userDrawn="1"/>
        </p:nvPicPr>
        <p:blipFill>
          <a:blip r:embed="rId4" cstate="print"/>
          <a:srcRect l="74480" t="92349" r="1950" b="1093"/>
          <a:stretch>
            <a:fillRect/>
          </a:stretch>
        </p:blipFill>
        <p:spPr>
          <a:xfrm>
            <a:off x="6516216" y="6237312"/>
            <a:ext cx="2088232" cy="432048"/>
          </a:xfrm>
          <a:prstGeom prst="rect">
            <a:avLst/>
          </a:prstGeom>
        </p:spPr>
      </p:pic>
      <p:pic>
        <p:nvPicPr>
          <p:cNvPr id="16" name="Picture 8" descr="Slide master 3.jpg"/>
          <p:cNvPicPr>
            <a:picLocks noChangeAspect="1"/>
          </p:cNvPicPr>
          <p:nvPr userDrawn="1"/>
        </p:nvPicPr>
        <p:blipFill>
          <a:blip r:embed="rId3" cstate="print"/>
          <a:srcRect l="17517" t="91245" r="69479"/>
          <a:stretch>
            <a:fillRect/>
          </a:stretch>
        </p:blipFill>
        <p:spPr bwMode="auto">
          <a:xfrm>
            <a:off x="395536" y="6165304"/>
            <a:ext cx="1512168" cy="57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850900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84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8313" y="1233488"/>
            <a:ext cx="8207375" cy="0"/>
          </a:xfrm>
          <a:prstGeom prst="line">
            <a:avLst/>
          </a:prstGeom>
          <a:ln w="38100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2"/>
          <p:cNvSpPr>
            <a:spLocks noGrp="1"/>
          </p:cNvSpPr>
          <p:nvPr>
            <p:ph type="sldNum" sz="quarter" idx="4"/>
          </p:nvPr>
        </p:nvSpPr>
        <p:spPr>
          <a:xfrm>
            <a:off x="3851920" y="6296264"/>
            <a:ext cx="1080120" cy="288032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F4D491-3EB2-4330-91D0-0F851721EF6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8" descr="Slide master 3.jpg"/>
          <p:cNvPicPr>
            <a:picLocks noChangeAspect="1"/>
          </p:cNvPicPr>
          <p:nvPr userDrawn="1"/>
        </p:nvPicPr>
        <p:blipFill>
          <a:blip r:embed="rId4" cstate="print"/>
          <a:srcRect t="91245"/>
          <a:stretch>
            <a:fillRect/>
          </a:stretch>
        </p:blipFill>
        <p:spPr bwMode="auto">
          <a:xfrm>
            <a:off x="139700" y="6165304"/>
            <a:ext cx="8859838" cy="57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2"/>
          <p:cNvSpPr>
            <a:spLocks noGrp="1"/>
          </p:cNvSpPr>
          <p:nvPr userDrawn="1">
            <p:ph type="sldNum" sz="quarter" idx="4"/>
          </p:nvPr>
        </p:nvSpPr>
        <p:spPr>
          <a:xfrm>
            <a:off x="3851920" y="6296264"/>
            <a:ext cx="1080120" cy="288032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F4D491-3EB2-4330-91D0-0F851721EF6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8" name="Picture 8" descr="Slide master 3.jpg"/>
          <p:cNvPicPr>
            <a:picLocks noChangeAspect="1"/>
          </p:cNvPicPr>
          <p:nvPr userDrawn="1"/>
        </p:nvPicPr>
        <p:blipFill>
          <a:blip r:embed="rId4" cstate="print"/>
          <a:srcRect l="15079" t="91245" r="68666"/>
          <a:stretch>
            <a:fillRect/>
          </a:stretch>
        </p:blipFill>
        <p:spPr bwMode="auto">
          <a:xfrm>
            <a:off x="5580112" y="6165304"/>
            <a:ext cx="1440160" cy="57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lide master 2.jpg"/>
          <p:cNvPicPr>
            <a:picLocks noChangeAspect="1"/>
          </p:cNvPicPr>
          <p:nvPr userDrawn="1"/>
        </p:nvPicPr>
        <p:blipFill>
          <a:blip r:embed="rId5" cstate="print"/>
          <a:srcRect l="74480" t="92349" r="1950" b="1093"/>
          <a:stretch>
            <a:fillRect/>
          </a:stretch>
        </p:blipFill>
        <p:spPr>
          <a:xfrm>
            <a:off x="6444208" y="6247945"/>
            <a:ext cx="2088232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9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499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50000"/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–"/>
        <a:defRPr sz="1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6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–"/>
        <a:defRPr sz="14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»"/>
        <a:defRPr sz="14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6147" y="2430492"/>
            <a:ext cx="8784975" cy="1226614"/>
          </a:xfrm>
        </p:spPr>
        <p:txBody>
          <a:bodyPr/>
          <a:lstStyle/>
          <a:p>
            <a:r>
              <a:rPr lang="en-GB" sz="3200" b="1" dirty="0"/>
              <a:t>Industrial Strategy – Grand Challenge</a:t>
            </a:r>
            <a:br>
              <a:rPr lang="en-GB" sz="3200" b="1" dirty="0"/>
            </a:br>
            <a:r>
              <a:rPr lang="en-GB" sz="3200" b="1" dirty="0"/>
              <a:t>Future of Mobility</a:t>
            </a:r>
            <a:br>
              <a:rPr lang="en-GB" sz="2400" b="1" dirty="0"/>
            </a:br>
            <a:br>
              <a:rPr lang="en-GB" sz="2400" b="1" dirty="0"/>
            </a:b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8B337-E6C9-40E8-AA3E-38AC2381C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00722"/>
            <a:ext cx="1750068" cy="1728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20EFBF-4211-4580-89BA-A981A04C9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13884"/>
            <a:ext cx="2808312" cy="1985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0E2B2F-FB11-4602-8A37-100549F3C8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77" y="4245154"/>
            <a:ext cx="1699845" cy="154402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3B74CD0-DD69-4BDC-ADA7-C4E74AE45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4733" y="3391114"/>
            <a:ext cx="3554531" cy="806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D5BBB2-8455-4388-9300-8B11490D20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4393516"/>
            <a:ext cx="2431177" cy="122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4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8509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800" b="1" dirty="0"/>
              <a:t>Optare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4835" y="1412776"/>
            <a:ext cx="8003232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Clr>
                <a:srgbClr val="004990"/>
              </a:buClr>
              <a:buSzPct val="150000"/>
              <a:buFont typeface="Arial" charset="0"/>
              <a:buChar char="•"/>
              <a:defRPr/>
            </a:pPr>
            <a:r>
              <a:rPr lang="en-GB" b="1" dirty="0">
                <a:solidFill>
                  <a:srgbClr val="004990"/>
                </a:solidFill>
                <a:latin typeface="+mn-lt"/>
              </a:rPr>
              <a:t>Rural location (Sherburn in Elmet)</a:t>
            </a:r>
          </a:p>
          <a:p>
            <a:pPr marL="342900" lvl="1" indent="-342900">
              <a:spcBef>
                <a:spcPct val="20000"/>
              </a:spcBef>
              <a:buClr>
                <a:srgbClr val="004990"/>
              </a:buClr>
              <a:buSzPct val="150000"/>
              <a:buFont typeface="Arial" charset="0"/>
              <a:buChar char="•"/>
              <a:defRPr/>
            </a:pPr>
            <a:r>
              <a:rPr lang="en-GB" b="1" dirty="0">
                <a:solidFill>
                  <a:srgbClr val="004990"/>
                </a:solidFill>
                <a:latin typeface="+mn-lt"/>
              </a:rPr>
              <a:t>MBO in 1985 from Leyland’s C H Roe in Leeds</a:t>
            </a:r>
          </a:p>
          <a:p>
            <a:pPr marL="342900" lvl="1" indent="-342900">
              <a:spcBef>
                <a:spcPct val="20000"/>
              </a:spcBef>
              <a:buClr>
                <a:srgbClr val="004990"/>
              </a:buClr>
              <a:buSzPct val="150000"/>
              <a:buFont typeface="Arial" charset="0"/>
              <a:buChar char="•"/>
              <a:defRPr/>
            </a:pPr>
            <a:r>
              <a:rPr lang="en-GB" b="1" dirty="0">
                <a:solidFill>
                  <a:srgbClr val="004990"/>
                </a:solidFill>
                <a:latin typeface="+mn-lt"/>
              </a:rPr>
              <a:t>10,000 buses sold (UK, Europe, S Africa, US, ME, ANZ and HK)</a:t>
            </a:r>
          </a:p>
          <a:p>
            <a:pPr marL="342900" lvl="1" indent="-342900">
              <a:spcBef>
                <a:spcPct val="20000"/>
              </a:spcBef>
              <a:buClr>
                <a:srgbClr val="004990"/>
              </a:buClr>
              <a:buSzPct val="150000"/>
              <a:buFont typeface="Arial" charset="0"/>
              <a:buChar char="•"/>
              <a:defRPr/>
            </a:pPr>
            <a:r>
              <a:rPr lang="en-GB" b="1" dirty="0">
                <a:solidFill>
                  <a:srgbClr val="004990"/>
                </a:solidFill>
                <a:latin typeface="+mn-lt"/>
              </a:rPr>
              <a:t>Main customers are Groups (i.e. First, </a:t>
            </a:r>
            <a:r>
              <a:rPr lang="en-GB" b="1" dirty="0" err="1">
                <a:solidFill>
                  <a:srgbClr val="004990"/>
                </a:solidFill>
                <a:latin typeface="+mn-lt"/>
              </a:rPr>
              <a:t>GoAhead</a:t>
            </a:r>
            <a:r>
              <a:rPr lang="en-GB" b="1" dirty="0">
                <a:solidFill>
                  <a:srgbClr val="004990"/>
                </a:solidFill>
                <a:latin typeface="+mn-lt"/>
              </a:rPr>
              <a:t>, Stagecoach, Arriva, </a:t>
            </a:r>
            <a:r>
              <a:rPr lang="en-GB" b="1" dirty="0" err="1">
                <a:solidFill>
                  <a:srgbClr val="004990"/>
                </a:solidFill>
                <a:latin typeface="+mn-lt"/>
              </a:rPr>
              <a:t>TransDev</a:t>
            </a:r>
            <a:r>
              <a:rPr lang="en-GB" b="1" dirty="0">
                <a:solidFill>
                  <a:srgbClr val="004990"/>
                </a:solidFill>
                <a:latin typeface="+mn-lt"/>
              </a:rPr>
              <a:t>)</a:t>
            </a:r>
          </a:p>
          <a:p>
            <a:pPr marL="342900" lvl="1" indent="-342900">
              <a:spcBef>
                <a:spcPct val="20000"/>
              </a:spcBef>
              <a:buClr>
                <a:srgbClr val="004990"/>
              </a:buClr>
              <a:buSzPct val="150000"/>
              <a:buFont typeface="Arial" charset="0"/>
              <a:buChar char="•"/>
              <a:defRPr/>
            </a:pPr>
            <a:r>
              <a:rPr lang="en-GB" b="1" dirty="0">
                <a:solidFill>
                  <a:srgbClr val="004990"/>
                </a:solidFill>
                <a:latin typeface="+mn-lt"/>
              </a:rPr>
              <a:t>Ashok Leyland took control in 2011 (98% owned now)</a:t>
            </a:r>
          </a:p>
          <a:p>
            <a:pPr marL="800100" lvl="2" indent="-342900">
              <a:spcBef>
                <a:spcPct val="20000"/>
              </a:spcBef>
              <a:buClr>
                <a:srgbClr val="004990"/>
              </a:buClr>
              <a:buSzPct val="150000"/>
              <a:buFont typeface="Calibri" pitchFamily="34" charset="0"/>
              <a:buChar char="-"/>
            </a:pPr>
            <a:r>
              <a:rPr lang="en-GB" b="1" dirty="0">
                <a:solidFill>
                  <a:srgbClr val="004990"/>
                </a:solidFill>
                <a:latin typeface="+mn-lt"/>
              </a:rPr>
              <a:t>£3bn turnover truck &amp; bus manufacturer</a:t>
            </a:r>
          </a:p>
          <a:p>
            <a:pPr marL="800100" lvl="2" indent="-342900">
              <a:spcBef>
                <a:spcPct val="20000"/>
              </a:spcBef>
              <a:buClr>
                <a:srgbClr val="004990"/>
              </a:buClr>
              <a:buSzPct val="150000"/>
              <a:buFont typeface="Calibri" pitchFamily="34" charset="0"/>
              <a:buChar char="-"/>
            </a:pPr>
            <a:r>
              <a:rPr lang="en-GB" b="1" dirty="0">
                <a:solidFill>
                  <a:srgbClr val="004990"/>
                </a:solidFill>
                <a:latin typeface="+mn-lt"/>
              </a:rPr>
              <a:t>World’s 4</a:t>
            </a:r>
            <a:r>
              <a:rPr lang="en-GB" b="1" baseline="30000" dirty="0">
                <a:solidFill>
                  <a:srgbClr val="004990"/>
                </a:solidFill>
                <a:latin typeface="+mn-lt"/>
              </a:rPr>
              <a:t>th</a:t>
            </a:r>
            <a:r>
              <a:rPr lang="en-GB" b="1" dirty="0">
                <a:solidFill>
                  <a:srgbClr val="004990"/>
                </a:solidFill>
                <a:latin typeface="+mn-lt"/>
              </a:rPr>
              <a:t> largest bus builder</a:t>
            </a:r>
          </a:p>
          <a:p>
            <a:pPr marL="800100" lvl="2" indent="-342900">
              <a:spcBef>
                <a:spcPct val="20000"/>
              </a:spcBef>
              <a:buClr>
                <a:srgbClr val="004990"/>
              </a:buClr>
              <a:buSzPct val="150000"/>
              <a:buFont typeface="Calibri" pitchFamily="34" charset="0"/>
              <a:buChar char="-"/>
            </a:pPr>
            <a:r>
              <a:rPr lang="en-GB" b="1" dirty="0">
                <a:solidFill>
                  <a:srgbClr val="004990"/>
                </a:solidFill>
                <a:latin typeface="+mn-lt"/>
              </a:rPr>
              <a:t>Part of London-based Hinduja Group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990"/>
              </a:buClr>
              <a:buSzPct val="150000"/>
              <a:buFont typeface="Arial" charset="0"/>
              <a:buChar char="•"/>
              <a:tabLst/>
              <a:defRPr/>
            </a:pPr>
            <a:r>
              <a:rPr lang="en-GB" b="1" dirty="0">
                <a:solidFill>
                  <a:srgbClr val="004990"/>
                </a:solidFill>
                <a:latin typeface="+mn-lt"/>
              </a:rPr>
              <a:t>£90m investment across the business to date</a:t>
            </a:r>
            <a:endParaRPr kumimoji="0" lang="en-GB" b="1" i="0" u="none" strike="noStrike" kern="1200" cap="none" spc="0" normalizeH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1" indent="-342900">
              <a:spcBef>
                <a:spcPct val="20000"/>
              </a:spcBef>
              <a:buClr>
                <a:srgbClr val="00499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4990"/>
                </a:solidFill>
                <a:latin typeface="+mn-lt"/>
              </a:rPr>
              <a:t>New factory in 2011; co location from 3 sites </a:t>
            </a:r>
          </a:p>
          <a:p>
            <a:pPr marL="0" lvl="1">
              <a:spcBef>
                <a:spcPct val="20000"/>
              </a:spcBef>
              <a:buClr>
                <a:srgbClr val="004990"/>
              </a:buClr>
              <a:buSzPct val="150000"/>
            </a:pPr>
            <a:r>
              <a:rPr lang="en-GB" b="1" dirty="0">
                <a:solidFill>
                  <a:srgbClr val="004990"/>
                </a:solidFill>
                <a:latin typeface="+mn-lt"/>
              </a:rPr>
              <a:t>Leeds, Manchester and Rotherham:</a:t>
            </a:r>
          </a:p>
          <a:p>
            <a:pPr marL="800100" lvl="2" indent="-342900">
              <a:spcBef>
                <a:spcPct val="20000"/>
              </a:spcBef>
              <a:buClr>
                <a:srgbClr val="004990"/>
              </a:buClr>
              <a:buSzPct val="150000"/>
              <a:buFont typeface="Arial" panose="020B0604020202020204" pitchFamily="34" charset="0"/>
              <a:buChar char="•"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 + units capacity</a:t>
            </a:r>
          </a:p>
          <a:p>
            <a:pPr marL="342900" lvl="1" indent="-342900">
              <a:spcBef>
                <a:spcPct val="20000"/>
              </a:spcBef>
              <a:buClr>
                <a:srgbClr val="00499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4990"/>
                </a:solidFill>
                <a:latin typeface="+mn-lt"/>
              </a:rPr>
              <a:t>360 employees total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1" indent="-342900">
              <a:spcBef>
                <a:spcPct val="20000"/>
              </a:spcBef>
              <a:buClr>
                <a:srgbClr val="004990"/>
              </a:buClr>
              <a:buSzPct val="150000"/>
              <a:buFont typeface="Arial" panose="020B0604020202020204" pitchFamily="34" charset="0"/>
              <a:buChar char="•"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01" y="3429000"/>
            <a:ext cx="3850373" cy="25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0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iodis\Sales\Photos\Solo\Solo structure.jpg"/>
          <p:cNvPicPr>
            <a:picLocks noChangeAspect="1" noChangeArrowheads="1"/>
          </p:cNvPicPr>
          <p:nvPr/>
        </p:nvPicPr>
        <p:blipFill>
          <a:blip r:embed="rId2" cstate="print"/>
          <a:srcRect b="52"/>
          <a:stretch>
            <a:fillRect/>
          </a:stretch>
        </p:blipFill>
        <p:spPr bwMode="auto">
          <a:xfrm>
            <a:off x="4554018" y="3380601"/>
            <a:ext cx="4309909" cy="274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460569"/>
            <a:ext cx="8517632" cy="4968552"/>
          </a:xfrm>
        </p:spPr>
        <p:txBody>
          <a:bodyPr/>
          <a:lstStyle/>
          <a:p>
            <a:pPr>
              <a:buClr>
                <a:srgbClr val="004990"/>
              </a:buClr>
            </a:pPr>
            <a:r>
              <a:rPr lang="en-GB" sz="2400" b="1" dirty="0">
                <a:solidFill>
                  <a:srgbClr val="004990"/>
                </a:solidFill>
              </a:rPr>
              <a:t>Style</a:t>
            </a:r>
          </a:p>
          <a:p>
            <a:pPr lvl="1">
              <a:buClr>
                <a:srgbClr val="004990"/>
              </a:buClr>
            </a:pPr>
            <a:r>
              <a:rPr lang="en-GB" sz="2000" b="1" dirty="0">
                <a:solidFill>
                  <a:srgbClr val="004990"/>
                </a:solidFill>
              </a:rPr>
              <a:t>Maximum kerb &amp; interior appeal – ease of customisation</a:t>
            </a:r>
            <a:endParaRPr lang="en-GB" sz="900" b="1" dirty="0">
              <a:solidFill>
                <a:srgbClr val="004990"/>
              </a:solidFill>
            </a:endParaRPr>
          </a:p>
          <a:p>
            <a:pPr>
              <a:buClr>
                <a:srgbClr val="004990"/>
              </a:buClr>
            </a:pPr>
            <a:r>
              <a:rPr lang="en-GB" sz="2400" b="1" dirty="0">
                <a:solidFill>
                  <a:srgbClr val="004990"/>
                </a:solidFill>
              </a:rPr>
              <a:t>Efficiency</a:t>
            </a:r>
          </a:p>
          <a:p>
            <a:pPr lvl="1">
              <a:buClr>
                <a:srgbClr val="004990"/>
              </a:buClr>
            </a:pPr>
            <a:r>
              <a:rPr lang="en-GB" sz="2000" b="1" dirty="0">
                <a:solidFill>
                  <a:srgbClr val="004990"/>
                </a:solidFill>
              </a:rPr>
              <a:t>Lightweight via unique &amp; robust monocoque space frame</a:t>
            </a:r>
          </a:p>
          <a:p>
            <a:pPr lvl="1">
              <a:buClr>
                <a:srgbClr val="004990"/>
              </a:buClr>
            </a:pPr>
            <a:r>
              <a:rPr lang="en-GB" sz="2000" b="1" dirty="0">
                <a:solidFill>
                  <a:srgbClr val="004990"/>
                </a:solidFill>
              </a:rPr>
              <a:t>Lowest Total Cost of Ownership</a:t>
            </a:r>
            <a:endParaRPr lang="en-GB" sz="900" b="1" dirty="0">
              <a:solidFill>
                <a:srgbClr val="004990"/>
              </a:solidFill>
            </a:endParaRPr>
          </a:p>
          <a:p>
            <a:pPr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4990"/>
                </a:solidFill>
              </a:rPr>
              <a:t>Environment</a:t>
            </a:r>
          </a:p>
          <a:p>
            <a:pPr lvl="1">
              <a:buClr>
                <a:srgbClr val="004990"/>
              </a:buClr>
            </a:pPr>
            <a:r>
              <a:rPr lang="en-GB" sz="2000" b="1" dirty="0">
                <a:solidFill>
                  <a:srgbClr val="004990"/>
                </a:solidFill>
              </a:rPr>
              <a:t>Leadership in EVs</a:t>
            </a:r>
          </a:p>
          <a:p>
            <a:pPr lvl="1">
              <a:buClr>
                <a:srgbClr val="004990"/>
              </a:buClr>
            </a:pPr>
            <a:r>
              <a:rPr lang="en-GB" sz="2000" b="1" dirty="0">
                <a:solidFill>
                  <a:srgbClr val="004990"/>
                </a:solidFill>
              </a:rPr>
              <a:t>Class leading mpg on diesel</a:t>
            </a:r>
            <a:endParaRPr lang="en-GB" sz="1100" b="1" dirty="0">
              <a:solidFill>
                <a:srgbClr val="004990"/>
              </a:solidFill>
            </a:endParaRPr>
          </a:p>
          <a:p>
            <a:pPr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4990"/>
                </a:solidFill>
              </a:rPr>
              <a:t>Partnership</a:t>
            </a:r>
          </a:p>
          <a:p>
            <a:pPr lvl="1">
              <a:buClr>
                <a:srgbClr val="004990"/>
              </a:buClr>
            </a:pPr>
            <a:r>
              <a:rPr lang="en-GB" sz="2000" b="1" dirty="0">
                <a:solidFill>
                  <a:srgbClr val="004990"/>
                </a:solidFill>
              </a:rPr>
              <a:t>Ease of Maintenance &amp; Operation</a:t>
            </a:r>
          </a:p>
          <a:p>
            <a:pPr lvl="1">
              <a:buClr>
                <a:srgbClr val="004990"/>
              </a:buClr>
            </a:pPr>
            <a:r>
              <a:rPr lang="en-GB" sz="2000" b="1" dirty="0">
                <a:solidFill>
                  <a:srgbClr val="004990"/>
                </a:solidFill>
              </a:rPr>
              <a:t>Industry leading aftercare</a:t>
            </a:r>
          </a:p>
          <a:p>
            <a:pPr lvl="1">
              <a:buClr>
                <a:srgbClr val="004990"/>
              </a:buClr>
            </a:pPr>
            <a:endParaRPr lang="en-GB" sz="2200" b="1" dirty="0">
              <a:solidFill>
                <a:srgbClr val="004990"/>
              </a:solidFill>
            </a:endParaRPr>
          </a:p>
          <a:p>
            <a:pPr lvl="1">
              <a:buClr>
                <a:srgbClr val="004990"/>
              </a:buClr>
            </a:pPr>
            <a:endParaRPr lang="en-GB" b="1" dirty="0">
              <a:solidFill>
                <a:srgbClr val="004990"/>
              </a:solidFill>
            </a:endParaRPr>
          </a:p>
          <a:p>
            <a:pPr>
              <a:buClr>
                <a:srgbClr val="004990"/>
              </a:buClr>
            </a:pPr>
            <a:endParaRPr lang="en-GB" b="1" dirty="0">
              <a:solidFill>
                <a:srgbClr val="0049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1920" y="6296264"/>
            <a:ext cx="1080120" cy="288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F4D491-3EB2-4330-91D0-0F851721EF6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8509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Optare USPs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4537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2400" cy="490066"/>
          </a:xfrm>
        </p:spPr>
        <p:txBody>
          <a:bodyPr/>
          <a:lstStyle/>
          <a:p>
            <a:r>
              <a:rPr lang="en-GB" sz="2800" b="1" dirty="0"/>
              <a:t>Product Range – Euro 3, 4, 5 and 6 and 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1920" y="6296264"/>
            <a:ext cx="1080120" cy="288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F4D491-3EB2-4330-91D0-0F851721EF6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87560"/>
              </p:ext>
            </p:extLst>
          </p:nvPr>
        </p:nvGraphicFramePr>
        <p:xfrm>
          <a:off x="446214" y="1674628"/>
          <a:ext cx="8352928" cy="4418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650">
                  <a:extLst>
                    <a:ext uri="{9D8B030D-6E8A-4147-A177-3AD203B41FA5}">
                      <a16:colId xmlns:a16="http://schemas.microsoft.com/office/drawing/2014/main" val="301948912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225505481"/>
                    </a:ext>
                  </a:extLst>
                </a:gridCol>
                <a:gridCol w="2570958">
                  <a:extLst>
                    <a:ext uri="{9D8B030D-6E8A-4147-A177-3AD203B41FA5}">
                      <a16:colId xmlns:a16="http://schemas.microsoft.com/office/drawing/2014/main" val="2286751101"/>
                    </a:ext>
                  </a:extLst>
                </a:gridCol>
              </a:tblGrid>
              <a:tr h="38886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Small Single Deck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Large Single Deck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Double Deck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813501"/>
                  </a:ext>
                </a:extLst>
              </a:tr>
              <a:tr h="388862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Metrocity</a:t>
                      </a:r>
                      <a:r>
                        <a:rPr lang="en-GB" b="1" dirty="0"/>
                        <a:t> &amp;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Metrodecker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06119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23 – 33 Seats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36 – 45 Seats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63 - 84 Seats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84781"/>
                  </a:ext>
                </a:extLst>
              </a:tr>
              <a:tr h="935181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/>
                        <a:t>60 total capacity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/>
                        <a:t>&lt;7T ULW Diesel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/>
                        <a:t>&lt;8T ULW 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/>
                        <a:t>60 total capacity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/>
                        <a:t>&lt;8T ULW Diesel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/>
                        <a:t>&lt;9T ULW 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/>
                        <a:t>99 capacity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/>
                        <a:t>&lt;11T ULW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07222"/>
                  </a:ext>
                </a:extLst>
              </a:tr>
              <a:tr h="38703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/>
                        <a:t>8m – 10m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/>
                        <a:t>10m – 11.7m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/>
                        <a:t>10.5m – 11.1m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967614"/>
                  </a:ext>
                </a:extLst>
              </a:tr>
              <a:tr h="19446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512033"/>
                  </a:ext>
                </a:extLst>
              </a:tr>
            </a:tbl>
          </a:graphicData>
        </a:graphic>
      </p:graphicFrame>
      <p:sp>
        <p:nvSpPr>
          <p:cNvPr id="12" name="Title 3"/>
          <p:cNvSpPr txBox="1">
            <a:spLocks/>
          </p:cNvSpPr>
          <p:nvPr/>
        </p:nvSpPr>
        <p:spPr bwMode="auto">
          <a:xfrm>
            <a:off x="611560" y="1205650"/>
            <a:ext cx="7772400" cy="56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990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990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990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990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990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990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990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990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A full bus range.  Lightest in class.  Leading efficiency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81488"/>
            <a:ext cx="2300661" cy="1467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5" y="4437112"/>
            <a:ext cx="2159871" cy="1439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E3892A-8F0C-464B-8300-BDA2678B1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49" y="5054818"/>
            <a:ext cx="1808172" cy="1038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F5E8DA-924B-4F76-A322-4CC70FFC1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32" y="4146340"/>
            <a:ext cx="1578238" cy="11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6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8509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800" b="1" dirty="0"/>
              <a:t>Metrocity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7F4D491-3EB2-4330-91D0-0F851721EF6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266928" cy="4318112"/>
          </a:xfrm>
        </p:spPr>
        <p:txBody>
          <a:bodyPr/>
          <a:lstStyle/>
          <a:p>
            <a:pPr>
              <a:buClr>
                <a:srgbClr val="004990"/>
              </a:buClr>
            </a:pPr>
            <a:r>
              <a:rPr lang="en-GB" sz="1800" b="1" dirty="0">
                <a:solidFill>
                  <a:srgbClr val="004990"/>
                </a:solidFill>
              </a:rPr>
              <a:t>240kW Battery Capacity </a:t>
            </a:r>
            <a:endParaRPr lang="en-GB" sz="1050" b="1" dirty="0">
              <a:solidFill>
                <a:srgbClr val="004990"/>
              </a:solidFill>
            </a:endParaRPr>
          </a:p>
          <a:p>
            <a:pPr>
              <a:buClr>
                <a:srgbClr val="004990"/>
              </a:buClr>
            </a:pPr>
            <a:r>
              <a:rPr lang="en-GB" sz="1800" b="1" dirty="0">
                <a:solidFill>
                  <a:srgbClr val="004990"/>
                </a:solidFill>
              </a:rPr>
              <a:t>150 mile range plus with HVAC (matches best in class even compared to buses with 380kW capacity)</a:t>
            </a:r>
          </a:p>
          <a:p>
            <a:pPr>
              <a:buClr>
                <a:srgbClr val="004990"/>
              </a:buClr>
            </a:pPr>
            <a:r>
              <a:rPr lang="en-GB" sz="1800" b="1" dirty="0">
                <a:solidFill>
                  <a:srgbClr val="004990"/>
                </a:solidFill>
              </a:rPr>
              <a:t>No loss in passenger capacity (up to 60 PAX and 44 seats)</a:t>
            </a:r>
          </a:p>
          <a:p>
            <a:pPr>
              <a:buClr>
                <a:srgbClr val="004990"/>
              </a:buClr>
            </a:pPr>
            <a:r>
              <a:rPr lang="en-GB" sz="1800" b="1" dirty="0">
                <a:solidFill>
                  <a:srgbClr val="004990"/>
                </a:solidFill>
              </a:rPr>
              <a:t>Unique 5 hour slow charge via on board chargers – plugs into 3 Phase supply</a:t>
            </a:r>
          </a:p>
          <a:p>
            <a:pPr>
              <a:buClr>
                <a:srgbClr val="004990"/>
              </a:buClr>
            </a:pPr>
            <a:r>
              <a:rPr lang="en-GB" sz="1800" b="1" dirty="0">
                <a:solidFill>
                  <a:srgbClr val="004990"/>
                </a:solidFill>
              </a:rPr>
              <a:t>2.5 hours fast charge via off board chargers</a:t>
            </a:r>
          </a:p>
          <a:p>
            <a:pPr>
              <a:buClr>
                <a:srgbClr val="004990"/>
              </a:buClr>
            </a:pPr>
            <a:r>
              <a:rPr lang="en-GB" sz="1800" b="1" dirty="0">
                <a:solidFill>
                  <a:srgbClr val="004990"/>
                </a:solidFill>
              </a:rPr>
              <a:t>12T GVW (lightest in class)</a:t>
            </a:r>
          </a:p>
          <a:p>
            <a:pPr>
              <a:buClr>
                <a:srgbClr val="004990"/>
              </a:buClr>
            </a:pPr>
            <a:r>
              <a:rPr lang="en-GB" sz="1800" b="1" dirty="0">
                <a:solidFill>
                  <a:srgbClr val="004990"/>
                </a:solidFill>
              </a:rPr>
              <a:t>7 Year Battery Warranty</a:t>
            </a:r>
          </a:p>
          <a:p>
            <a:pPr>
              <a:buClr>
                <a:srgbClr val="004990"/>
              </a:buClr>
            </a:pPr>
            <a:r>
              <a:rPr lang="en-GB" sz="1800" b="1" dirty="0">
                <a:solidFill>
                  <a:srgbClr val="004990"/>
                </a:solidFill>
              </a:rPr>
              <a:t>Won first all electric route in Wales (Rural)</a:t>
            </a:r>
          </a:p>
          <a:p>
            <a:pPr>
              <a:buClr>
                <a:srgbClr val="004990"/>
              </a:buClr>
            </a:pPr>
            <a:endParaRPr lang="en-GB" sz="1200" b="1" dirty="0">
              <a:solidFill>
                <a:srgbClr val="004990"/>
              </a:solidFill>
            </a:endParaRPr>
          </a:p>
          <a:p>
            <a:pPr lvl="1">
              <a:buClr>
                <a:srgbClr val="004990"/>
              </a:buClr>
            </a:pPr>
            <a:endParaRPr lang="en-GB" sz="1900" b="1" dirty="0">
              <a:solidFill>
                <a:srgbClr val="004990"/>
              </a:solidFill>
            </a:endParaRPr>
          </a:p>
          <a:p>
            <a:pPr>
              <a:buClr>
                <a:srgbClr val="004990"/>
              </a:buClr>
            </a:pPr>
            <a:endParaRPr lang="en-GB" sz="800" b="1" dirty="0">
              <a:solidFill>
                <a:srgbClr val="004990"/>
              </a:solidFill>
            </a:endParaRPr>
          </a:p>
          <a:p>
            <a:pPr marL="0" indent="0">
              <a:buClr>
                <a:srgbClr val="004990"/>
              </a:buClr>
              <a:buNone/>
            </a:pPr>
            <a:endParaRPr lang="en-GB" sz="2300" b="1" dirty="0">
              <a:solidFill>
                <a:srgbClr val="004990"/>
              </a:solidFill>
            </a:endParaRPr>
          </a:p>
          <a:p>
            <a:pPr marL="0" indent="0">
              <a:buClr>
                <a:srgbClr val="004990"/>
              </a:buClr>
              <a:buNone/>
            </a:pPr>
            <a:endParaRPr lang="en-GB" sz="2300" b="1" dirty="0">
              <a:solidFill>
                <a:srgbClr val="004990"/>
              </a:solidFill>
            </a:endParaRPr>
          </a:p>
          <a:p>
            <a:pPr marL="0" indent="0">
              <a:buClr>
                <a:srgbClr val="004990"/>
              </a:buClr>
              <a:buNone/>
            </a:pPr>
            <a:endParaRPr lang="en-GB" sz="2300" b="1" dirty="0">
              <a:solidFill>
                <a:srgbClr val="004990"/>
              </a:solidFill>
            </a:endParaRPr>
          </a:p>
          <a:p>
            <a:pPr>
              <a:buClr>
                <a:srgbClr val="004990"/>
              </a:buClr>
            </a:pPr>
            <a:endParaRPr lang="en-GB" sz="2300" b="1" dirty="0">
              <a:solidFill>
                <a:srgbClr val="004990"/>
              </a:solidFill>
            </a:endParaRPr>
          </a:p>
          <a:p>
            <a:pPr>
              <a:buClr>
                <a:srgbClr val="004990"/>
              </a:buClr>
            </a:pPr>
            <a:endParaRPr lang="en-GB" sz="2300" b="1" dirty="0">
              <a:solidFill>
                <a:srgbClr val="004990"/>
              </a:solidFill>
            </a:endParaRPr>
          </a:p>
          <a:p>
            <a:pPr marL="0" indent="0">
              <a:buClr>
                <a:srgbClr val="004990"/>
              </a:buClr>
              <a:buNone/>
            </a:pPr>
            <a:endParaRPr lang="en-GB" sz="2300" b="1" dirty="0">
              <a:solidFill>
                <a:srgbClr val="004990"/>
              </a:solidFill>
            </a:endParaRPr>
          </a:p>
          <a:p>
            <a:pPr lvl="1">
              <a:buClr>
                <a:srgbClr val="004990"/>
              </a:buClr>
            </a:pPr>
            <a:endParaRPr lang="en-GB" sz="2300" b="1" dirty="0">
              <a:solidFill>
                <a:srgbClr val="004990"/>
              </a:solidFill>
            </a:endParaRPr>
          </a:p>
          <a:p>
            <a:pPr lvl="1">
              <a:buClr>
                <a:srgbClr val="004990"/>
              </a:buClr>
            </a:pPr>
            <a:endParaRPr lang="en-GB" sz="2300" b="1" dirty="0">
              <a:solidFill>
                <a:srgbClr val="004990"/>
              </a:solidFill>
            </a:endParaRPr>
          </a:p>
          <a:p>
            <a:pPr lvl="1">
              <a:buClr>
                <a:srgbClr val="004990"/>
              </a:buClr>
            </a:pPr>
            <a:endParaRPr lang="en-GB" sz="2300" b="1" dirty="0">
              <a:solidFill>
                <a:srgbClr val="004990"/>
              </a:solidFill>
            </a:endParaRPr>
          </a:p>
          <a:p>
            <a:pPr lvl="1">
              <a:buClr>
                <a:srgbClr val="004990"/>
              </a:buClr>
            </a:pPr>
            <a:endParaRPr lang="en-GB" sz="2300" b="1" dirty="0">
              <a:solidFill>
                <a:srgbClr val="004990"/>
              </a:solidFill>
            </a:endParaRPr>
          </a:p>
          <a:p>
            <a:pPr marL="0" indent="0">
              <a:buClr>
                <a:srgbClr val="004990"/>
              </a:buClr>
              <a:buNone/>
            </a:pPr>
            <a:endParaRPr lang="en-GB" sz="2300" b="1" dirty="0">
              <a:solidFill>
                <a:srgbClr val="00499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2A2FE2-DCD9-40FF-8741-B65A450A2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33" y="3789040"/>
            <a:ext cx="3557159" cy="2373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C3A382-A76D-4F7A-AA8F-121B03386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32" y="1415648"/>
            <a:ext cx="3480359" cy="23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0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79055D-2A18-48A9-91A2-E888EE3C1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696" y="3207709"/>
            <a:ext cx="4236560" cy="2961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0155"/>
            <a:ext cx="8676456" cy="850900"/>
          </a:xfrm>
        </p:spPr>
        <p:txBody>
          <a:bodyPr/>
          <a:lstStyle/>
          <a:p>
            <a:r>
              <a:rPr lang="en-GB" sz="2800" b="1" dirty="0" err="1">
                <a:latin typeface="+mj-lt"/>
              </a:rPr>
              <a:t>Metrodecker</a:t>
            </a:r>
            <a:endParaRPr lang="en-GB" sz="28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5400600" cy="4464496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GB" sz="1800" b="1" dirty="0">
                <a:solidFill>
                  <a:schemeClr val="tx2"/>
                </a:solidFill>
              </a:rPr>
              <a:t>300kW Battery Capacity</a:t>
            </a:r>
          </a:p>
          <a:p>
            <a:pPr>
              <a:buClr>
                <a:schemeClr val="tx2"/>
              </a:buClr>
            </a:pPr>
            <a:r>
              <a:rPr lang="en-GB" sz="1800" b="1" dirty="0">
                <a:solidFill>
                  <a:srgbClr val="004990"/>
                </a:solidFill>
              </a:rPr>
              <a:t>Lowest energy consumption per km of all competitors</a:t>
            </a:r>
            <a:endParaRPr lang="en-GB" sz="1800" b="1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GB" sz="1800" b="1" dirty="0">
                <a:solidFill>
                  <a:schemeClr val="tx2"/>
                </a:solidFill>
              </a:rPr>
              <a:t>Same basic bus as diesel, looks the same</a:t>
            </a:r>
          </a:p>
          <a:p>
            <a:pPr>
              <a:buClr>
                <a:schemeClr val="tx2"/>
              </a:buClr>
            </a:pPr>
            <a:r>
              <a:rPr lang="en-GB" sz="1800" b="1" dirty="0">
                <a:solidFill>
                  <a:schemeClr val="tx2"/>
                </a:solidFill>
              </a:rPr>
              <a:t>150 miles range plus with HVAC (30% more than competitors)</a:t>
            </a:r>
          </a:p>
          <a:p>
            <a:pPr>
              <a:buClr>
                <a:schemeClr val="tx2"/>
              </a:buClr>
            </a:pPr>
            <a:r>
              <a:rPr lang="en-GB" sz="1800" b="1" dirty="0">
                <a:solidFill>
                  <a:schemeClr val="tx2"/>
                </a:solidFill>
              </a:rPr>
              <a:t>Uniquely charges in 6 hours via on board chargers – plugs into 3 Phase supply</a:t>
            </a:r>
          </a:p>
          <a:p>
            <a:pPr>
              <a:buClr>
                <a:schemeClr val="tx2"/>
              </a:buClr>
            </a:pPr>
            <a:r>
              <a:rPr lang="en-GB" sz="1800" b="1" dirty="0">
                <a:solidFill>
                  <a:schemeClr val="tx2"/>
                </a:solidFill>
              </a:rPr>
              <a:t>Fast charge in 3 hours via off board chargers</a:t>
            </a:r>
          </a:p>
          <a:p>
            <a:pPr>
              <a:buClr>
                <a:schemeClr val="tx2"/>
              </a:buClr>
            </a:pPr>
            <a:r>
              <a:rPr lang="en-GB" sz="1800" b="1" dirty="0">
                <a:solidFill>
                  <a:schemeClr val="tx2"/>
                </a:solidFill>
              </a:rPr>
              <a:t>92 passenger capacity.  63 seated</a:t>
            </a:r>
          </a:p>
          <a:p>
            <a:pPr>
              <a:buClr>
                <a:schemeClr val="tx2"/>
              </a:buClr>
            </a:pPr>
            <a:r>
              <a:rPr lang="en-GB" sz="1800" b="1" dirty="0">
                <a:solidFill>
                  <a:schemeClr val="tx2"/>
                </a:solidFill>
              </a:rPr>
              <a:t>18T GVW (lightest in class)</a:t>
            </a:r>
          </a:p>
          <a:p>
            <a:pPr>
              <a:buClr>
                <a:schemeClr val="tx2"/>
              </a:buClr>
            </a:pPr>
            <a:r>
              <a:rPr lang="en-GB" sz="1800" b="1" dirty="0">
                <a:solidFill>
                  <a:schemeClr val="tx2"/>
                </a:solidFill>
              </a:rPr>
              <a:t>Won first all-electric double deck route in London and York</a:t>
            </a:r>
          </a:p>
          <a:p>
            <a:pPr>
              <a:buClr>
                <a:schemeClr val="tx2"/>
              </a:buClr>
            </a:pPr>
            <a:endParaRPr lang="en-GB" sz="1600" b="1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en-GB" sz="2000" b="1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en-GB" sz="2000" b="1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1920" y="6296264"/>
            <a:ext cx="1080120" cy="288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F4D491-3EB2-4330-91D0-0F851721EF6B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D70EB-4A91-4224-B277-06B50DA4D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96" y="1256502"/>
            <a:ext cx="3088684" cy="23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7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3C6A-D0F9-4AF0-B42A-8D7DE2071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GB" dirty="0"/>
              <a:t>What Does the Future Mobility Look Like for Rural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C0C4B-F38A-442F-BD0F-D79B60AF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96477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  <a:cs typeface="Arial" panose="020B0604020202020204" pitchFamily="34" charset="0"/>
              </a:rPr>
              <a:t>Current Reality (Studies by Greener Journeys):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cs typeface="Arial" panose="020B0604020202020204" pitchFamily="34" charset="0"/>
              </a:rPr>
              <a:t>No bus services (not profitable and not seen as a Government priority)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cs typeface="Arial" panose="020B0604020202020204" pitchFamily="34" charset="0"/>
              </a:rPr>
              <a:t>No charging infrastructure for electric vehicles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cs typeface="Arial" panose="020B0604020202020204" pitchFamily="34" charset="0"/>
              </a:rPr>
              <a:t>No local shopping centres (we buy on line)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cs typeface="Arial" panose="020B0604020202020204" pitchFamily="34" charset="0"/>
              </a:rPr>
              <a:t>Ageing population, increased isolation and associated mental illness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F0304-27BF-461A-A8C2-E9695A30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7F4D491-3EB2-4330-91D0-0F851721EF6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53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3C6A-D0F9-4AF0-B42A-8D7DE2071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GB" dirty="0"/>
              <a:t>What Does the Future Mobility Look Like for Rural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C0C4B-F38A-442F-BD0F-D79B60AF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668485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  <a:cs typeface="Arial" panose="020B0604020202020204" pitchFamily="34" charset="0"/>
              </a:rPr>
              <a:t>What could it look like:</a:t>
            </a:r>
          </a:p>
          <a:p>
            <a:pPr lvl="1"/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Use of solar farms to provide local/green electricity to charging points at rural business.</a:t>
            </a:r>
          </a:p>
          <a:p>
            <a:pPr lvl="1"/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Individuals using solar roof panels with charging points to charge their cars.</a:t>
            </a:r>
          </a:p>
          <a:p>
            <a:pPr lvl="1"/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Charging points/stations are the enablers for people to buy electric cars.</a:t>
            </a:r>
          </a:p>
          <a:p>
            <a:pPr lvl="1"/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Use small ‘community’ funded low floor (accessible) electric buses to provide meaningful public services (not minibuses).</a:t>
            </a:r>
          </a:p>
          <a:p>
            <a:pPr lvl="1"/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Opportunity then to embrace automation; ready for it.</a:t>
            </a:r>
          </a:p>
          <a:p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Grand Challenges: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Need for a Future of Mobility - Rural Strategy to complement the Urban Strategy</a:t>
            </a:r>
          </a:p>
          <a:p>
            <a:pPr lvl="1"/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Align transport, energy and agricultural innovation (solar power for automated farming = power for electric mobility).</a:t>
            </a:r>
          </a:p>
          <a:p>
            <a:pPr lvl="1"/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Fund rural trials of automation (aligned to automated farming).</a:t>
            </a:r>
          </a:p>
          <a:p>
            <a:pPr lvl="1"/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Proportionally allocate infrastructure and Ultra Low Emission Buses (ULEB) funding between Urban and Rural initiatives</a:t>
            </a:r>
          </a:p>
          <a:p>
            <a:pPr lvl="1"/>
            <a:endParaRPr lang="en-GB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F0304-27BF-461A-A8C2-E9695A30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7F4D491-3EB2-4330-91D0-0F851721EF6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30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84B9-4A3D-48BD-A9CE-1A59EE06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GB" dirty="0"/>
              <a:t>First All Electric Bus Operating in Inverness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748F5C-2FEF-41B2-BCB6-C897AC55E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113" y="1498600"/>
            <a:ext cx="7620000" cy="43243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0135D-7EDA-4BA0-8D89-445596032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7F4D491-3EB2-4330-91D0-0F851721EF6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688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01-optare_-_external</Template>
  <TotalTime>7669</TotalTime>
  <Words>642</Words>
  <Application>Microsoft Office PowerPoint</Application>
  <PresentationFormat>On-screen Show (4:3)</PresentationFormat>
  <Paragraphs>118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Industrial Strategy – Grand Challenge Future of Mobility  </vt:lpstr>
      <vt:lpstr>Optare</vt:lpstr>
      <vt:lpstr>Optare USPs</vt:lpstr>
      <vt:lpstr>Product Range – Euro 3, 4, 5 and 6 and EV</vt:lpstr>
      <vt:lpstr>Metrocity</vt:lpstr>
      <vt:lpstr>Metrodecker</vt:lpstr>
      <vt:lpstr>What Does the Future Mobility Look Like for Rural Communities</vt:lpstr>
      <vt:lpstr>What Does the Future Mobility Look Like for Rural Communities</vt:lpstr>
      <vt:lpstr>First All Electric Bus Operating in Inverness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Maxwell</dc:creator>
  <cp:lastModifiedBy>Roger Turner</cp:lastModifiedBy>
  <cp:revision>283</cp:revision>
  <dcterms:created xsi:type="dcterms:W3CDTF">2017-03-30T10:05:44Z</dcterms:created>
  <dcterms:modified xsi:type="dcterms:W3CDTF">2019-03-25T15:52:18Z</dcterms:modified>
</cp:coreProperties>
</file>